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2" r:id="rId4"/>
    <p:sldId id="258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8BE5A-D641-4E3A-90A4-9CAEBFA61E9E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95D83-5037-4541-929B-A4B2D635A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5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195D83-5037-4541-929B-A4B2D635A9D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624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8991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Monotype Corsiva" panose="03010101010201010101" pitchFamily="66" charset="0"/>
              </a:rPr>
              <a:t>МБОУ «</a:t>
            </a:r>
            <a:r>
              <a:rPr lang="ru-RU" sz="2800" b="1" dirty="0" err="1" smtClean="0">
                <a:latin typeface="Monotype Corsiva" panose="03010101010201010101" pitchFamily="66" charset="0"/>
              </a:rPr>
              <a:t>Муслюмкинская</a:t>
            </a:r>
            <a:r>
              <a:rPr lang="ru-RU" sz="2800" b="1" dirty="0" smtClean="0">
                <a:latin typeface="Monotype Corsiva" panose="03010101010201010101" pitchFamily="66" charset="0"/>
              </a:rPr>
              <a:t> средняя общеобразовательная школа»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916832"/>
            <a:ext cx="7560840" cy="424847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Система ученического самоуправления </a:t>
            </a:r>
            <a:r>
              <a:rPr lang="ru-RU" sz="54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5400" b="1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54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sp>
        <p:nvSpPr>
          <p:cNvPr id="4" name="Овал 3" descr="МБОУ «Муслюмкинская средняя общеобразовательная школа»"/>
          <p:cNvSpPr/>
          <p:nvPr/>
        </p:nvSpPr>
        <p:spPr>
          <a:xfrm>
            <a:off x="611560" y="1484784"/>
            <a:ext cx="8064896" cy="4896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Monotype Corsiva" panose="03010101010201010101" pitchFamily="66" charset="0"/>
              </a:rPr>
              <a:t>Система ученического самоуправления МБОУ «</a:t>
            </a:r>
            <a:r>
              <a:rPr lang="ru-RU" sz="4400" b="1" dirty="0" err="1">
                <a:latin typeface="Monotype Corsiva" panose="03010101010201010101" pitchFamily="66" charset="0"/>
              </a:rPr>
              <a:t>Муслюмкинская</a:t>
            </a:r>
            <a:r>
              <a:rPr lang="ru-RU" sz="4400" b="1" dirty="0"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279664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3600" b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3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Схема ученического самоуправления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204382" y="2906942"/>
            <a:ext cx="2880320" cy="1476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Малый Совет</a:t>
            </a:r>
            <a:endParaRPr lang="ru-RU" sz="4000" b="1" dirty="0"/>
          </a:p>
        </p:txBody>
      </p:sp>
      <p:sp>
        <p:nvSpPr>
          <p:cNvPr id="5" name="Овал 4"/>
          <p:cNvSpPr/>
          <p:nvPr/>
        </p:nvSpPr>
        <p:spPr>
          <a:xfrm>
            <a:off x="6372200" y="2222866"/>
            <a:ext cx="2204067" cy="11161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Дежурные командиры классов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395536" y="3645024"/>
            <a:ext cx="2016224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Совет школьного лесничества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3475112" y="4797152"/>
            <a:ext cx="252028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Педагогический отряд</a:t>
            </a:r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539552" y="2420888"/>
            <a:ext cx="208823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Временный Совет КТД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6732240" y="4383106"/>
            <a:ext cx="2160240" cy="12061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Тимуровское движение</a:t>
            </a:r>
            <a:endParaRPr lang="ru-RU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546437" y="2778415"/>
            <a:ext cx="928675" cy="3971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6"/>
          </p:cNvCxnSpPr>
          <p:nvPr/>
        </p:nvCxnSpPr>
        <p:spPr>
          <a:xfrm flipV="1">
            <a:off x="2411760" y="4005064"/>
            <a:ext cx="86409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5" idx="3"/>
          </p:cNvCxnSpPr>
          <p:nvPr/>
        </p:nvCxnSpPr>
        <p:spPr>
          <a:xfrm flipV="1">
            <a:off x="6012160" y="3175537"/>
            <a:ext cx="682818" cy="163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7" idx="0"/>
          </p:cNvCxnSpPr>
          <p:nvPr/>
        </p:nvCxnSpPr>
        <p:spPr>
          <a:xfrm flipV="1">
            <a:off x="4735252" y="4383106"/>
            <a:ext cx="0" cy="414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9" idx="1"/>
          </p:cNvCxnSpPr>
          <p:nvPr/>
        </p:nvCxnSpPr>
        <p:spPr>
          <a:xfrm flipH="1" flipV="1">
            <a:off x="5724128" y="4113076"/>
            <a:ext cx="1324472" cy="446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3"/>
          </p:cNvCxnSpPr>
          <p:nvPr/>
        </p:nvCxnSpPr>
        <p:spPr>
          <a:xfrm flipH="1">
            <a:off x="6012160" y="3175537"/>
            <a:ext cx="682818" cy="163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74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2400" b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539552" y="1268760"/>
            <a:ext cx="7992888" cy="46805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u="sng" dirty="0"/>
              <a:t>Цель</a:t>
            </a:r>
            <a:r>
              <a:rPr lang="ru-RU" sz="2400" b="1" dirty="0"/>
              <a:t> </a:t>
            </a:r>
            <a:r>
              <a:rPr lang="ru-RU" sz="2400" dirty="0"/>
              <a:t>деятельности школьного </a:t>
            </a:r>
            <a:r>
              <a:rPr lang="ru-RU" sz="2400" dirty="0" smtClean="0"/>
              <a:t>самоуправления: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-Формирование высоконравственной творческой, активной личности, готовой  к участию в общественном самоуправлении, воспитание </a:t>
            </a:r>
            <a:r>
              <a:rPr lang="ru-RU" sz="2400" dirty="0" smtClean="0"/>
              <a:t>организаторов.</a:t>
            </a:r>
          </a:p>
          <a:p>
            <a:r>
              <a:rPr lang="ru-RU" sz="2400" b="1" u="sng" dirty="0" smtClean="0"/>
              <a:t>Задачи</a:t>
            </a:r>
            <a:r>
              <a:rPr lang="ru-RU" sz="2400" dirty="0" smtClean="0"/>
              <a:t> </a:t>
            </a:r>
            <a:r>
              <a:rPr lang="ru-RU" sz="2400" dirty="0"/>
              <a:t>деятельности школьного самоуправления :</a:t>
            </a:r>
          </a:p>
          <a:p>
            <a:pPr algn="ctr"/>
            <a:r>
              <a:rPr lang="ru-RU" sz="2400" dirty="0"/>
              <a:t>-Развитие творческих сил и повышение активности школьников в обучении, трудовой и общественной деятельности. лидерских и организаторских способностей. </a:t>
            </a:r>
            <a:endParaRPr lang="ru-RU" sz="2400" dirty="0" smtClean="0"/>
          </a:p>
          <a:p>
            <a:r>
              <a:rPr lang="ru-RU" sz="2400" dirty="0"/>
              <a:t>-</a:t>
            </a:r>
            <a:r>
              <a:rPr lang="ru-RU" sz="2400" dirty="0" smtClean="0"/>
              <a:t>Создание </a:t>
            </a:r>
            <a:r>
              <a:rPr lang="ru-RU" sz="2400" dirty="0"/>
              <a:t>условий для разновозрастного </a:t>
            </a:r>
            <a:r>
              <a:rPr lang="ru-RU" sz="2400" dirty="0" smtClean="0"/>
              <a:t>общения.</a:t>
            </a:r>
          </a:p>
          <a:p>
            <a:r>
              <a:rPr lang="ru-RU" sz="2400" dirty="0" smtClean="0"/>
              <a:t>-Помочь в выборе  будущей профессии.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0010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3600" b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36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226446" y="2586608"/>
            <a:ext cx="4730824" cy="2066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Взаимодействие ученического самоуправления</a:t>
            </a:r>
          </a:p>
        </p:txBody>
      </p:sp>
      <p:sp>
        <p:nvSpPr>
          <p:cNvPr id="5" name="Овал 4"/>
          <p:cNvSpPr/>
          <p:nvPr/>
        </p:nvSpPr>
        <p:spPr>
          <a:xfrm>
            <a:off x="683568" y="4437112"/>
            <a:ext cx="2664295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ШМО классных руководителей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364088" y="4797152"/>
            <a:ext cx="2808312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Администрация сельского поселения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7092280" y="2204864"/>
            <a:ext cx="1584176" cy="2066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ГКУ «</a:t>
            </a:r>
            <a:r>
              <a:rPr lang="ru-RU" dirty="0" err="1" smtClean="0"/>
              <a:t>Билярское</a:t>
            </a:r>
            <a:r>
              <a:rPr lang="ru-RU" dirty="0" smtClean="0"/>
              <a:t> лесничество»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67544" y="2348880"/>
            <a:ext cx="1656183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МБДОУ «</a:t>
            </a:r>
            <a:r>
              <a:rPr lang="ru-RU" dirty="0" err="1" smtClean="0"/>
              <a:t>Муслюмкинский</a:t>
            </a:r>
            <a:r>
              <a:rPr lang="ru-RU" dirty="0" smtClean="0"/>
              <a:t> детский сад»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851920" y="155679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Родительский комитет школы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165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8" cy="72008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2400" b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763688" y="836712"/>
            <a:ext cx="496855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anose="03010101010201010101" pitchFamily="66" charset="0"/>
              </a:rPr>
              <a:t>Принципы ШУС:</a:t>
            </a:r>
          </a:p>
          <a:p>
            <a:endParaRPr lang="ru-RU" sz="3200" dirty="0">
              <a:latin typeface="Monotype Corsiva" panose="03010101010201010101" pitchFamily="66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683568" y="1988840"/>
            <a:ext cx="5544616" cy="93610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Первый принцип – принцип заботливого отношения друг к другу, к окружающему миру.</a:t>
            </a:r>
          </a:p>
          <a:p>
            <a:pPr algn="ctr"/>
            <a:r>
              <a:rPr lang="ru-RU" sz="1600" dirty="0"/>
              <a:t>стержневое здесь – забота. </a:t>
            </a: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539552" y="3140968"/>
            <a:ext cx="6048672" cy="86409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Второй </a:t>
            </a:r>
            <a:r>
              <a:rPr lang="ru-RU" sz="1600" dirty="0"/>
              <a:t>принцип – принцип совместной деятельности и детей, и </a:t>
            </a:r>
            <a:r>
              <a:rPr lang="ru-RU" sz="1600" dirty="0" smtClean="0"/>
              <a:t>взрослых: сами планируем,  </a:t>
            </a:r>
            <a:r>
              <a:rPr lang="ru-RU" sz="1600" dirty="0"/>
              <a:t>сами </a:t>
            </a:r>
            <a:r>
              <a:rPr lang="ru-RU" sz="1600" dirty="0" smtClean="0"/>
              <a:t>организовываем, сами проводим, сами </a:t>
            </a:r>
            <a:r>
              <a:rPr lang="ru-RU" sz="1600" dirty="0"/>
              <a:t>анализируем</a:t>
            </a: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683568" y="4149080"/>
            <a:ext cx="5904656" cy="72008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Третий принцип-принцип целесообразности, то есть все делать с пользой. Основное-польза. 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827584" y="5013176"/>
            <a:ext cx="5760640" cy="100811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Четвертый принцип-принцип творческого отношения к делу: «Все творчески, а иначе зачем?». Основное – творчество.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85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2400" b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ru-RU" dirty="0" smtClean="0"/>
              <a:t>Фоторепортаж о деятельности ШУС</a:t>
            </a:r>
            <a:endParaRPr lang="ru-RU" dirty="0"/>
          </a:p>
        </p:txBody>
      </p:sp>
      <p:sp>
        <p:nvSpPr>
          <p:cNvPr id="4" name="Блок-схема: типовой процесс 3"/>
          <p:cNvSpPr/>
          <p:nvPr/>
        </p:nvSpPr>
        <p:spPr>
          <a:xfrm>
            <a:off x="3419872" y="2101626"/>
            <a:ext cx="2160240" cy="1296145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2199553"/>
            <a:ext cx="1800200" cy="107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внутренняя память 4"/>
          <p:cNvSpPr/>
          <p:nvPr/>
        </p:nvSpPr>
        <p:spPr>
          <a:xfrm>
            <a:off x="467544" y="2101626"/>
            <a:ext cx="2183735" cy="1296145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99554"/>
            <a:ext cx="1919959" cy="107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типовой процесс 5"/>
          <p:cNvSpPr/>
          <p:nvPr/>
        </p:nvSpPr>
        <p:spPr>
          <a:xfrm>
            <a:off x="467544" y="3645024"/>
            <a:ext cx="2183735" cy="1368152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467544" y="5229200"/>
            <a:ext cx="2183735" cy="1296144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73309"/>
            <a:ext cx="1919959" cy="109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5289852"/>
            <a:ext cx="1919959" cy="112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типовой процесс 7"/>
          <p:cNvSpPr/>
          <p:nvPr/>
        </p:nvSpPr>
        <p:spPr>
          <a:xfrm>
            <a:off x="3419872" y="3645024"/>
            <a:ext cx="2160240" cy="1368152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73308"/>
            <a:ext cx="1800201" cy="112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Блок-схема: типовой процесс 8"/>
          <p:cNvSpPr/>
          <p:nvPr/>
        </p:nvSpPr>
        <p:spPr>
          <a:xfrm>
            <a:off x="3419872" y="5229200"/>
            <a:ext cx="2160240" cy="1296143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5260020"/>
            <a:ext cx="1692187" cy="108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Блок-схема: типовой процесс 9"/>
          <p:cNvSpPr/>
          <p:nvPr/>
        </p:nvSpPr>
        <p:spPr>
          <a:xfrm>
            <a:off x="5940152" y="2101626"/>
            <a:ext cx="2448272" cy="1296145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99555"/>
            <a:ext cx="2016224" cy="107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Блок-схема: типовой процесс 10"/>
          <p:cNvSpPr/>
          <p:nvPr/>
        </p:nvSpPr>
        <p:spPr>
          <a:xfrm>
            <a:off x="6084168" y="3645024"/>
            <a:ext cx="2304256" cy="1368152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3773309"/>
            <a:ext cx="1985066" cy="109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Блок-схема: типовой процесс 11"/>
          <p:cNvSpPr/>
          <p:nvPr/>
        </p:nvSpPr>
        <p:spPr>
          <a:xfrm>
            <a:off x="6156177" y="5260020"/>
            <a:ext cx="2232247" cy="1265323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65" name="Picture 17" descr="C:\Users\Резедук\Desktop\2015-2016 уч.год\фото 2015-2016\103NIKON\DSCN368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92" y="5373215"/>
            <a:ext cx="1885216" cy="104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27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МБОУ «</a:t>
            </a:r>
            <a:r>
              <a:rPr lang="ru-RU" sz="2400" b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Муслюмкинская</a:t>
            </a:r>
            <a:r>
              <a:rPr lang="ru-RU" sz="24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 средняя общеобразовательная школа»</a:t>
            </a:r>
          </a:p>
        </p:txBody>
      </p:sp>
      <p:pic>
        <p:nvPicPr>
          <p:cNvPr id="4098" name="Picture 2" descr="C:\Users\Резедук\Desktop\2015-2016 уч.год\фото 2015-2016\DSCN3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5" y="1268760"/>
            <a:ext cx="2658757" cy="19202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езедук\Desktop\2015-2016 уч.год\фото 2015-2016\IMG_20150427_1248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564" y="1196752"/>
            <a:ext cx="2714065" cy="18362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Резедук\Desktop\2015-2016 уч.год\фото 2015-2016\IMG_20150504_1214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29" y="1346767"/>
            <a:ext cx="2352262" cy="17641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Резедук\Desktop\2015-2016 уч.год\фото 2015-2016\IMG_20150508_1004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37" y="3279924"/>
            <a:ext cx="2544283" cy="15841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957" y="3110964"/>
            <a:ext cx="2680056" cy="20129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404" y="3113877"/>
            <a:ext cx="2240087" cy="19383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" y="4864100"/>
            <a:ext cx="2987675" cy="17332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5085184"/>
            <a:ext cx="2304256" cy="14401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 descr="C:\Windows.old\Users\резеда\Desktop\школьн лесн\готовыйдыр инде\видеога материал\Урок чистоты\P105056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861" y="5052214"/>
            <a:ext cx="2555776" cy="14731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Windows.old\Users\резеда\Desktop\школьн лесн\готовыйдыр инде\видеога материал\агач утырту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00542"/>
            <a:ext cx="2028740" cy="14648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Windows.old\Users\резеда\Desktop\школьн лесн\школьное лесничество\Биляр-Муслюмкинское школьное лесничество\P827000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644" y="2564904"/>
            <a:ext cx="1600620" cy="12004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299" y="4070345"/>
            <a:ext cx="1914525" cy="14382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847" y="4098054"/>
            <a:ext cx="2036763" cy="152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126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256</Words>
  <Application>Microsoft Office PowerPoint</Application>
  <PresentationFormat>Экран (4:3)</PresentationFormat>
  <Paragraphs>36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МБОУ «Муслюмкинская средняя общеобразовательная школа»</vt:lpstr>
      <vt:lpstr>МБОУ «Муслюмкинская средняя общеобразовательная школа»</vt:lpstr>
      <vt:lpstr>МБОУ «Муслюмкинская средняя общеобразовательная школа»</vt:lpstr>
      <vt:lpstr>МБОУ «Муслюмкинская средняя общеобразовательная школа»</vt:lpstr>
      <vt:lpstr>МБОУ «Муслюмкинская средняя общеобразовательная школа»</vt:lpstr>
      <vt:lpstr>МБОУ «Муслюмкинская средняя общеобразовательная школа»</vt:lpstr>
      <vt:lpstr>МБОУ «Муслюмкинская средняя общеобразовательная школа»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Резедук</dc:creator>
  <cp:lastModifiedBy>Резедук</cp:lastModifiedBy>
  <cp:revision>16</cp:revision>
  <dcterms:created xsi:type="dcterms:W3CDTF">2015-11-22T15:03:05Z</dcterms:created>
  <dcterms:modified xsi:type="dcterms:W3CDTF">2015-11-22T18:03:13Z</dcterms:modified>
</cp:coreProperties>
</file>